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chart5.xml" ContentType="application/vnd.openxmlformats-officedocument.drawingml.chart+xml"/>
  <Override PartName="/ppt/charts/chart4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8" r:id="rId13"/>
    <p:sldId id="270" r:id="rId14"/>
    <p:sldId id="269" r:id="rId15"/>
    <p:sldId id="271" r:id="rId16"/>
  </p:sldIdLst>
  <p:sldSz cx="9144000" cy="6858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2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3"/>
                <c:pt idx="0">
                  <c:v>образовательная деятельность</c:v>
                </c:pt>
                <c:pt idx="1">
                  <c:v>аренда</c:v>
                </c:pt>
                <c:pt idx="2">
                  <c:v>прочие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66</c:v>
                </c:pt>
                <c:pt idx="1">
                  <c:v>4</c:v>
                </c:pt>
                <c:pt idx="2">
                  <c:v>30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Лист1!$B$2:$B$7</c:f>
              <c:numCache>
                <c:formatCode>0.00%</c:formatCode>
                <c:ptCount val="6"/>
                <c:pt idx="0" formatCode="0%">
                  <c:v>0.18000000000000019</c:v>
                </c:pt>
                <c:pt idx="1">
                  <c:v>1.2300000000000005E-2</c:v>
                </c:pt>
                <c:pt idx="2">
                  <c:v>0.49970000000000031</c:v>
                </c:pt>
                <c:pt idx="3">
                  <c:v>7.5000000000000011E-2</c:v>
                </c:pt>
                <c:pt idx="4">
                  <c:v>1.6000000000000021E-2</c:v>
                </c:pt>
                <c:pt idx="5">
                  <c:v>1.4E-2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</c:numCache>
            </c:numRef>
          </c:val>
        </c:ser>
        <c:shape val="cone"/>
        <c:axId val="78480128"/>
        <c:axId val="78481664"/>
        <c:axId val="77365696"/>
      </c:bar3DChart>
      <c:catAx>
        <c:axId val="78480128"/>
        <c:scaling>
          <c:orientation val="minMax"/>
        </c:scaling>
        <c:delete val="1"/>
        <c:axPos val="b"/>
        <c:numFmt formatCode="General" sourceLinked="1"/>
        <c:tickLblPos val="nextTo"/>
        <c:crossAx val="78481664"/>
        <c:crosses val="autoZero"/>
        <c:auto val="1"/>
        <c:lblAlgn val="ctr"/>
        <c:lblOffset val="100"/>
      </c:catAx>
      <c:valAx>
        <c:axId val="78481664"/>
        <c:scaling>
          <c:orientation val="minMax"/>
        </c:scaling>
        <c:axPos val="l"/>
        <c:majorGridlines/>
        <c:numFmt formatCode="0%" sourceLinked="1"/>
        <c:tickLblPos val="nextTo"/>
        <c:crossAx val="78480128"/>
        <c:crosses val="autoZero"/>
        <c:crossBetween val="between"/>
      </c:valAx>
      <c:serAx>
        <c:axId val="77365696"/>
        <c:scaling>
          <c:orientation val="minMax"/>
        </c:scaling>
        <c:delete val="1"/>
        <c:axPos val="b"/>
        <c:tickLblPos val="nextTo"/>
        <c:crossAx val="78481664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rotY val="140"/>
      <c:perspective val="50"/>
    </c:view3D>
    <c:plotArea>
      <c:layout>
        <c:manualLayout>
          <c:layoutTarget val="inner"/>
          <c:xMode val="edge"/>
          <c:yMode val="edge"/>
          <c:x val="0.14522688685362098"/>
          <c:y val="0.19248484549395078"/>
          <c:w val="0.65136908951463135"/>
          <c:h val="0.63906362788842375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7.5067024128686696E-2"/>
                  <c:y val="-2.4420221399290728E-2"/>
                </c:manualLayout>
              </c:layout>
              <c:dLblPos val="outEnd"/>
              <c:showVal val="1"/>
              <c:showCatName val="1"/>
            </c:dLbl>
            <c:dLbl>
              <c:idx val="1"/>
              <c:layout>
                <c:manualLayout>
                  <c:x val="8.2726924549981221E-2"/>
                  <c:y val="2.9303842655022606E-2"/>
                </c:manualLayout>
              </c:layout>
              <c:dLblPos val="outEnd"/>
              <c:showVal val="1"/>
              <c:showCatName val="1"/>
            </c:dLbl>
            <c:dLbl>
              <c:idx val="2"/>
              <c:layout>
                <c:manualLayout>
                  <c:x val="8.3207501174348705E-2"/>
                  <c:y val="9.6852868227409225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Безопасность </a:t>
                    </a:r>
                  </a:p>
                  <a:p>
                    <a:r>
                      <a:rPr lang="ru-RU"/>
                      <a:t>при произ.работ </a:t>
                    </a:r>
                  </a:p>
                  <a:p>
                    <a:r>
                      <a:rPr lang="ru-RU"/>
                      <a:t>в охр.зоне ГРС; 6</a:t>
                    </a:r>
                  </a:p>
                </c:rich>
              </c:tx>
              <c:dLblPos val="outEnd"/>
              <c:showVal val="1"/>
              <c:showCatName val="1"/>
            </c:dLbl>
            <c:dLbl>
              <c:idx val="3"/>
              <c:layout>
                <c:manualLayout>
                  <c:x val="-5.2948365810499061E-2"/>
                  <c:y val="4.3168192551510623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Диагност </a:t>
                    </a:r>
                  </a:p>
                  <a:p>
                    <a:r>
                      <a:rPr lang="ru-RU"/>
                      <a:t>эл.оборуд. РЭС; 8</a:t>
                    </a:r>
                  </a:p>
                </c:rich>
              </c:tx>
              <c:dLblPos val="outEnd"/>
              <c:showVal val="1"/>
              <c:showCatName val="1"/>
            </c:dLbl>
            <c:dLbl>
              <c:idx val="4"/>
              <c:layout>
                <c:manualLayout>
                  <c:x val="-9.3450905768146755E-2"/>
                  <c:y val="2.4419836831903095E-2"/>
                </c:manualLayout>
              </c:layout>
              <c:dLblPos val="outEnd"/>
              <c:showVal val="1"/>
              <c:showCatName val="1"/>
            </c:dLbl>
            <c:dLbl>
              <c:idx val="5"/>
              <c:layout>
                <c:manualLayout>
                  <c:x val="6.5875143623132876E-2"/>
                  <c:y val="3.9072046584955236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Мастер бригады </a:t>
                    </a:r>
                  </a:p>
                  <a:p>
                    <a:r>
                      <a:rPr lang="ru-RU"/>
                      <a:t>по экспл. РС; 22</a:t>
                    </a:r>
                  </a:p>
                </c:rich>
              </c:tx>
              <c:dLblPos val="outEnd"/>
              <c:showVal val="1"/>
              <c:showCatName val="1"/>
            </c:dLbl>
            <c:dLbl>
              <c:idx val="6"/>
              <c:layout>
                <c:manualLayout>
                  <c:x val="-2.9107621600919235E-2"/>
                  <c:y val="4.1514049496514667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Машинист </a:t>
                    </a:r>
                  </a:p>
                  <a:p>
                    <a:r>
                      <a:rPr lang="ru-RU"/>
                      <a:t>АГП (вышки); 17</a:t>
                    </a:r>
                  </a:p>
                </c:rich>
              </c:tx>
              <c:dLblPos val="outEnd"/>
              <c:showVal val="1"/>
              <c:showCatName val="1"/>
            </c:dLbl>
            <c:dLbl>
              <c:idx val="7"/>
              <c:layout>
                <c:manualLayout>
                  <c:x val="-3.8299502106472642E-2"/>
                  <c:y val="0"/>
                </c:manualLayout>
              </c:layout>
              <c:dLblPos val="outEnd"/>
              <c:showVal val="1"/>
              <c:showCatName val="1"/>
            </c:dLbl>
            <c:dLbl>
              <c:idx val="8"/>
              <c:layout>
                <c:manualLayout>
                  <c:x val="-4.1683270404530723E-2"/>
                  <c:y val="-4.3956096235500237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Ответственный </a:t>
                    </a:r>
                  </a:p>
                  <a:p>
                    <a:r>
                      <a:rPr lang="ru-RU"/>
                      <a:t>за без.пр.-во работ </a:t>
                    </a:r>
                  </a:p>
                  <a:p>
                    <a:r>
                      <a:rPr lang="ru-RU"/>
                      <a:t>ПМ (вышк.); 53</a:t>
                    </a:r>
                  </a:p>
                </c:rich>
              </c:tx>
              <c:dLblPos val="outEnd"/>
              <c:showVal val="1"/>
              <c:showCatName val="1"/>
            </c:dLbl>
            <c:dLbl>
              <c:idx val="9"/>
              <c:layout>
                <c:manualLayout>
                  <c:x val="-2.2979701263883642E-2"/>
                  <c:y val="1.9536023292477639E-2"/>
                </c:manualLayout>
              </c:layout>
              <c:dLblPos val="outEnd"/>
              <c:showVal val="1"/>
              <c:showCatName val="1"/>
            </c:dLbl>
            <c:dLbl>
              <c:idx val="10"/>
              <c:layout>
                <c:manualLayout>
                  <c:x val="-4.9442623334600803E-2"/>
                  <c:y val="6.971465480724681E-3"/>
                </c:manualLayout>
              </c:layout>
              <c:dLblPos val="outEnd"/>
              <c:showVal val="1"/>
              <c:showCatName val="1"/>
            </c:dLbl>
            <c:dLbl>
              <c:idx val="11"/>
              <c:layout>
                <c:manualLayout>
                  <c:x val="-4.5959400870977392E-2"/>
                  <c:y val="-1.2919168510933401E-2"/>
                </c:manualLayout>
              </c:layout>
              <c:dLblPos val="outEnd"/>
              <c:showVal val="1"/>
              <c:showCatName val="1"/>
            </c:dLbl>
            <c:dLbl>
              <c:idx val="12"/>
              <c:layout>
                <c:manualLayout>
                  <c:x val="-0.10194936788742941"/>
                  <c:y val="-7.5111227810475176E-2"/>
                </c:manualLayout>
              </c:layout>
              <c:dLblPos val="outEnd"/>
              <c:showVal val="1"/>
              <c:showCatName val="1"/>
            </c:dLbl>
            <c:dLbl>
              <c:idx val="13"/>
              <c:layout>
                <c:manualLayout>
                  <c:x val="-6.2811183454615158E-2"/>
                  <c:y val="-4.6398055319634153E-2"/>
                </c:manualLayout>
              </c:layout>
              <c:dLblPos val="outEnd"/>
              <c:showVal val="1"/>
              <c:showCatName val="1"/>
            </c:dLbl>
            <c:dLbl>
              <c:idx val="14"/>
              <c:layout>
                <c:manualLayout>
                  <c:x val="-0.17464574875605571"/>
                  <c:y val="-0.14801665466635341"/>
                </c:manualLayout>
              </c:layout>
              <c:dLblPos val="outEnd"/>
              <c:showVal val="1"/>
              <c:showCatName val="1"/>
            </c:dLbl>
            <c:dLbl>
              <c:idx val="15"/>
              <c:layout>
                <c:manualLayout>
                  <c:x val="-1.7209742488112769E-2"/>
                  <c:y val="-0.1532553175722107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УП в распределительном электросетевом комплексе; 21</a:t>
                    </a:r>
                  </a:p>
                </c:rich>
              </c:tx>
              <c:dLblPos val="outEnd"/>
              <c:showVal val="1"/>
              <c:showCatName val="1"/>
            </c:dLbl>
            <c:dLbl>
              <c:idx val="16"/>
              <c:layout>
                <c:manualLayout>
                  <c:x val="5.7699579473759477E-3"/>
                  <c:y val="-7.3260221385199123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Эксплуатация </a:t>
                    </a:r>
                  </a:p>
                  <a:p>
                    <a:r>
                      <a:rPr lang="ru-RU"/>
                      <a:t>сосудов, раб. </a:t>
                    </a:r>
                  </a:p>
                  <a:p>
                    <a:r>
                      <a:rPr lang="ru-RU"/>
                      <a:t>под дав.; 4</a:t>
                    </a:r>
                  </a:p>
                </c:rich>
              </c:tx>
              <c:dLblPos val="outEnd"/>
              <c:showVal val="1"/>
              <c:showCatName val="1"/>
            </c:dLbl>
            <c:dLbl>
              <c:idx val="17"/>
              <c:layout>
                <c:manualLayout>
                  <c:x val="0.13328214670217217"/>
                  <c:y val="-7.0818276718924933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Эксплуатация </a:t>
                    </a:r>
                  </a:p>
                  <a:p>
                    <a:r>
                      <a:rPr lang="ru-RU"/>
                      <a:t>трубопров пара </a:t>
                    </a:r>
                  </a:p>
                  <a:p>
                    <a:r>
                      <a:rPr lang="ru-RU"/>
                      <a:t>и горяч воды; 4</a:t>
                    </a:r>
                  </a:p>
                </c:rich>
              </c:tx>
              <c:dLblPos val="outEnd"/>
              <c:showVal val="1"/>
              <c:showCatName val="1"/>
            </c:dLbl>
            <c:dLbl>
              <c:idx val="18"/>
              <c:layout>
                <c:manualLayout>
                  <c:x val="7.0471083875909724E-2"/>
                  <c:y val="-3.4188040761835695E-2"/>
                </c:manualLayout>
              </c:layout>
              <c:dLblPos val="outEnd"/>
              <c:showVal val="1"/>
              <c:showCatName val="1"/>
            </c:dLbl>
            <c:dLbl>
              <c:idx val="19"/>
              <c:layout>
                <c:manualLayout>
                  <c:x val="6.1819256507145801E-2"/>
                  <c:y val="-1.4652017469358163E-2"/>
                </c:manualLayout>
              </c:layout>
              <c:dLblPos val="outEnd"/>
              <c:showVal val="1"/>
              <c:showCatName val="1"/>
            </c:dLbl>
            <c:dLbl>
              <c:idx val="20"/>
              <c:layout>
                <c:manualLayout>
                  <c:x val="1.3787845707634805E-2"/>
                  <c:y val="3.5448163677567077E-2"/>
                </c:manualLayout>
              </c:layout>
              <c:dLblPos val="outEnd"/>
              <c:showVal val="1"/>
              <c:showCatName val="1"/>
            </c:dLbl>
            <c:dLbl>
              <c:idx val="21"/>
              <c:layout>
                <c:manualLayout>
                  <c:x val="9.1622351862850671E-2"/>
                  <c:y val="-6.723402075154615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Эл.монтер </a:t>
                    </a:r>
                  </a:p>
                  <a:p>
                    <a:r>
                      <a:rPr lang="ru-RU"/>
                      <a:t>по экспл. РС                                                                                         </a:t>
                    </a:r>
                  </a:p>
                  <a:p>
                    <a:r>
                      <a:rPr lang="ru-RU"/>
                      <a:t>113</a:t>
                    </a:r>
                  </a:p>
                </c:rich>
              </c:tx>
              <c:dLblPos val="outEnd"/>
              <c:showVal val="1"/>
              <c:showCatName val="1"/>
            </c:dLbl>
            <c:dLbl>
              <c:idx val="22"/>
              <c:layout>
                <c:manualLayout>
                  <c:x val="3.4374444951674854E-2"/>
                  <c:y val="-7.7907682060919067E-2"/>
                </c:manualLayout>
              </c:layout>
              <c:dLblPos val="outEnd"/>
              <c:showVal val="1"/>
              <c:showCatName val="1"/>
            </c:dLbl>
            <c:dLbl>
              <c:idx val="23"/>
              <c:layout>
                <c:manualLayout>
                  <c:x val="5.3619182320708683E-2"/>
                  <c:y val="-5.3724064054313472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Эл.слесарь по рем. РУ ПС; 25</a:t>
                    </a:r>
                  </a:p>
                </c:rich>
              </c:tx>
              <c:dLblPos val="outEnd"/>
              <c:showVal val="1"/>
              <c:showCatName val="1"/>
            </c:dLbl>
            <c:spPr>
              <a:noFill/>
              <a:ln>
                <a:noFill/>
              </a:ln>
            </c:spPr>
            <c:dLblPos val="outEnd"/>
            <c:showVal val="1"/>
            <c:showCatName val="1"/>
            <c:showLeaderLines val="1"/>
          </c:dLbls>
          <c:cat>
            <c:strRef>
              <c:f>[Книга2]Лист2!$A$1:$A$24</c:f>
              <c:strCache>
                <c:ptCount val="24"/>
                <c:pt idx="0">
                  <c:v>Аппаратчик ХВО</c:v>
                </c:pt>
                <c:pt idx="1">
                  <c:v>Безопасность при произ. работ в эл.установках</c:v>
                </c:pt>
                <c:pt idx="2">
                  <c:v>Безопасность при произ.работ в охр.зоне ГРС</c:v>
                </c:pt>
                <c:pt idx="3">
                  <c:v>Диагност эл.оборуд. РЭС</c:v>
                </c:pt>
                <c:pt idx="4">
                  <c:v>Диспетчер предприятия (района) сетей</c:v>
                </c:pt>
                <c:pt idx="5">
                  <c:v>Мастер бригады по экспл. РС  </c:v>
                </c:pt>
                <c:pt idx="6">
                  <c:v>Машинист АГП (вышки)</c:v>
                </c:pt>
                <c:pt idx="7">
                  <c:v>Ответственный за без.пр.-во работ кранами</c:v>
                </c:pt>
                <c:pt idx="8">
                  <c:v>Ответственный за без.пр.-во работ ПМ (вышк.)</c:v>
                </c:pt>
                <c:pt idx="9">
                  <c:v>Прочие</c:v>
                </c:pt>
                <c:pt idx="10">
                  <c:v>Рабочий люльки</c:v>
                </c:pt>
                <c:pt idx="11">
                  <c:v>Реанимация пострадавших</c:v>
                </c:pt>
                <c:pt idx="12">
                  <c:v>Руководитель участка ПС </c:v>
                </c:pt>
                <c:pt idx="13">
                  <c:v>Стропальщик</c:v>
                </c:pt>
                <c:pt idx="14">
                  <c:v>Техника безопасности при расчистке трасс ВЛ </c:v>
                </c:pt>
                <c:pt idx="15">
                  <c:v>Управление производством в распределительном электросетевом комплексе</c:v>
                </c:pt>
                <c:pt idx="16">
                  <c:v>Эксплуатация сосудов, раб. под дав.</c:v>
                </c:pt>
                <c:pt idx="17">
                  <c:v>Эксплуатация трубопров пара и горяч воды</c:v>
                </c:pt>
                <c:pt idx="18">
                  <c:v>Эл.монтер ОВБ </c:v>
                </c:pt>
                <c:pt idx="19">
                  <c:v>Эл.монтер по испыт. и измер.</c:v>
                </c:pt>
                <c:pt idx="20">
                  <c:v>Эл.монтер по ремонту ВЛ </c:v>
                </c:pt>
                <c:pt idx="21">
                  <c:v>Эл.монтер по экспл. РС                                                                                           </c:v>
                </c:pt>
                <c:pt idx="22">
                  <c:v>Эл.монтер по экспл. эл. счетч.</c:v>
                </c:pt>
                <c:pt idx="23">
                  <c:v>Эл.слесарь по рем. обор. РУ ТП(ПС)</c:v>
                </c:pt>
              </c:strCache>
            </c:strRef>
          </c:cat>
          <c:val>
            <c:numRef>
              <c:f>[Книга2]Лист2!$B$1:$B$24</c:f>
              <c:numCache>
                <c:formatCode>General</c:formatCode>
                <c:ptCount val="24"/>
                <c:pt idx="0">
                  <c:v>3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95</c:v>
                </c:pt>
                <c:pt idx="5">
                  <c:v>22</c:v>
                </c:pt>
                <c:pt idx="6">
                  <c:v>17</c:v>
                </c:pt>
                <c:pt idx="7">
                  <c:v>48</c:v>
                </c:pt>
                <c:pt idx="8">
                  <c:v>53</c:v>
                </c:pt>
                <c:pt idx="9">
                  <c:v>204</c:v>
                </c:pt>
                <c:pt idx="10">
                  <c:v>34</c:v>
                </c:pt>
                <c:pt idx="11">
                  <c:v>51</c:v>
                </c:pt>
                <c:pt idx="12">
                  <c:v>15</c:v>
                </c:pt>
                <c:pt idx="13">
                  <c:v>62</c:v>
                </c:pt>
                <c:pt idx="14">
                  <c:v>24</c:v>
                </c:pt>
                <c:pt idx="15">
                  <c:v>21</c:v>
                </c:pt>
                <c:pt idx="16">
                  <c:v>4</c:v>
                </c:pt>
                <c:pt idx="17">
                  <c:v>4</c:v>
                </c:pt>
                <c:pt idx="18">
                  <c:v>62</c:v>
                </c:pt>
                <c:pt idx="19">
                  <c:v>10</c:v>
                </c:pt>
                <c:pt idx="20">
                  <c:v>22</c:v>
                </c:pt>
                <c:pt idx="21">
                  <c:v>113</c:v>
                </c:pt>
                <c:pt idx="22">
                  <c:v>10</c:v>
                </c:pt>
                <c:pt idx="23">
                  <c:v>25</c:v>
                </c:pt>
              </c:numCache>
            </c:numRef>
          </c:val>
        </c:ser>
      </c:pie3DChart>
    </c:plotArea>
    <c:plotVisOnly val="1"/>
  </c:chart>
  <c:spPr>
    <a:noFill/>
    <a:ln>
      <a:noFill/>
    </a:ln>
  </c:spPr>
  <c:txPr>
    <a:bodyPr/>
    <a:lstStyle/>
    <a:p>
      <a:pPr>
        <a:defRPr sz="95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23871223996268467"/>
          <c:y val="7.2070484581497812E-2"/>
          <c:w val="0.4584954302879633"/>
          <c:h val="0.6577386196769462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explosion val="25"/>
          <c:dPt>
            <c:idx val="0"/>
            <c:explosion val="18"/>
          </c:dPt>
          <c:cat>
            <c:strRef>
              <c:f>Лист1!$A$2:$A$5</c:f>
              <c:strCache>
                <c:ptCount val="2"/>
                <c:pt idx="0">
                  <c:v>заработная плата и отчисления</c:v>
                </c:pt>
                <c:pt idx="1">
                  <c:v>обеспечение жизнедеятельности техникума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0.6500000000000008</c:v>
                </c:pt>
                <c:pt idx="1">
                  <c:v>0.35000000000000026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20407843769615491"/>
          <c:y val="0.55221293373570557"/>
          <c:w val="0.51009506445378938"/>
          <c:h val="0.38174153340964567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22969281134428138"/>
          <c:y val="0.18125000000000013"/>
        </c:manualLayout>
      </c:layout>
      <c:txPr>
        <a:bodyPr/>
        <a:lstStyle/>
        <a:p>
          <a:pPr>
            <a:defRPr sz="1800"/>
          </a:pPr>
          <a:endParaRPr lang="ru-RU"/>
        </a:p>
      </c:tx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32820443820818634"/>
          <c:y val="0.26880954550451897"/>
          <c:w val="0.40495338592357338"/>
          <c:h val="0.4699375000000000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обеспечение жизнедеятельности техникума</c:v>
                </c:pt>
              </c:strCache>
            </c:strRef>
          </c:tx>
          <c:explosion val="25"/>
          <c:cat>
            <c:strRef>
              <c:f>Лист1!$A$2:$A$6</c:f>
              <c:strCache>
                <c:ptCount val="5"/>
                <c:pt idx="0">
                  <c:v>ремонты</c:v>
                </c:pt>
                <c:pt idx="1">
                  <c:v>противопожарка</c:v>
                </c:pt>
                <c:pt idx="2">
                  <c:v>санитарные нормы</c:v>
                </c:pt>
                <c:pt idx="3">
                  <c:v>антитеррор</c:v>
                </c:pt>
                <c:pt idx="4">
                  <c:v>прочее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0.43780000000000041</c:v>
                </c:pt>
                <c:pt idx="1">
                  <c:v>5.5000000000000014E-2</c:v>
                </c:pt>
                <c:pt idx="2">
                  <c:v>0.21200000000000013</c:v>
                </c:pt>
                <c:pt idx="3">
                  <c:v>3.0000000000000022E-3</c:v>
                </c:pt>
                <c:pt idx="4">
                  <c:v>0.29220000000000002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7.9679336133592876E-2"/>
          <c:y val="0.65963262795275601"/>
          <c:w val="0.90273828279667834"/>
          <c:h val="0.33267224409448853"/>
        </c:manualLayout>
      </c:layout>
      <c:txPr>
        <a:bodyPr/>
        <a:lstStyle/>
        <a:p>
          <a:pPr>
            <a:defRPr sz="18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4F95D94-28C7-4081-B08C-4843BC12A35B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3C8351B-4116-439F-B4BA-FD7D7A0FAB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5D94-28C7-4081-B08C-4843BC12A35B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351B-4116-439F-B4BA-FD7D7A0FAB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5D94-28C7-4081-B08C-4843BC12A35B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351B-4116-439F-B4BA-FD7D7A0FAB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5D94-28C7-4081-B08C-4843BC12A35B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351B-4116-439F-B4BA-FD7D7A0FAB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5D94-28C7-4081-B08C-4843BC12A35B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351B-4116-439F-B4BA-FD7D7A0FAB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5D94-28C7-4081-B08C-4843BC12A35B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351B-4116-439F-B4BA-FD7D7A0FAB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F95D94-28C7-4081-B08C-4843BC12A35B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C8351B-4116-439F-B4BA-FD7D7A0FAB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4F95D94-28C7-4081-B08C-4843BC12A35B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3C8351B-4116-439F-B4BA-FD7D7A0FAB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5D94-28C7-4081-B08C-4843BC12A35B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351B-4116-439F-B4BA-FD7D7A0FAB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5D94-28C7-4081-B08C-4843BC12A35B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351B-4116-439F-B4BA-FD7D7A0FAB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5D94-28C7-4081-B08C-4843BC12A35B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8351B-4116-439F-B4BA-FD7D7A0FAB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4F95D94-28C7-4081-B08C-4843BC12A35B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3C8351B-4116-439F-B4BA-FD7D7A0FAB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Организация внебюджетной деятельности в образовательном учреждении на примере  ОГБОУ СПО «КЭТ им. Ф.В.Чижова»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400" dirty="0" smtClean="0"/>
              <a:t>Выступление на августовской педагогической конференции директора Андриановой Т.А. 23.08.2012</a:t>
            </a:r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Реализация учебно-методических материалов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928802"/>
          <a:ext cx="8229600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792"/>
                <a:gridCol w="2071702"/>
                <a:gridCol w="1857388"/>
                <a:gridCol w="132871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Возможные варианты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Используются в КЭТ 2011-12 </a:t>
                      </a:r>
                      <a:r>
                        <a:rPr lang="ru-RU" sz="1600" dirty="0" err="1" smtClean="0"/>
                        <a:t>у.г</a:t>
                      </a:r>
                      <a:endParaRPr lang="ru-RU" sz="16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Используются в КЭТ </a:t>
                      </a:r>
                      <a:r>
                        <a:rPr lang="ru-RU" sz="1600" smtClean="0"/>
                        <a:t>2012-13 у.г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Реализация разработанных и прошедших экспертизу  учебно-методических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материалов по ФГОС СПО 3 поколения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Специальность «Теплоснабжение и теплотехническое оборудование»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Реализация учебно-методических материалов преподавателей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Цикл </a:t>
                      </a:r>
                      <a:r>
                        <a:rPr lang="ru-RU" sz="1200" dirty="0" err="1" smtClean="0"/>
                        <a:t>мультимедийных</a:t>
                      </a:r>
                      <a:r>
                        <a:rPr lang="ru-RU" sz="1200" dirty="0" smtClean="0"/>
                        <a:t> пособий по технической механике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Реализация компьютерных симуляторов по специальности 140102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Минусы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Зависимость от благосостояния предприятия-партнера и корпоративной политики холдинга</a:t>
            </a:r>
          </a:p>
          <a:p>
            <a:r>
              <a:rPr lang="ru-RU" dirty="0" smtClean="0"/>
              <a:t>Низкая платежеспособность студентов</a:t>
            </a:r>
          </a:p>
          <a:p>
            <a:r>
              <a:rPr lang="ru-RU" dirty="0" smtClean="0"/>
              <a:t>Большой удельный вес заработной платы и отчислений (до 65%)</a:t>
            </a:r>
          </a:p>
          <a:p>
            <a:r>
              <a:rPr lang="ru-RU" dirty="0" smtClean="0"/>
              <a:t>НДС 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Прочие доходы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13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1924"/>
                <a:gridCol w="1514476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Варианты действующие в КЭТ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Аренда помещений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4.1 %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 договора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Услуги общежития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8.6 %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Проживание слушателей ОДО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Компенсация коммунальных услуг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Арендаторы, квартиросъемщики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Услуги </a:t>
                      </a:r>
                      <a:r>
                        <a:rPr lang="ru-RU" dirty="0" smtClean="0"/>
                        <a:t>библиотеки</a:t>
                      </a:r>
                    </a:p>
                    <a:p>
                      <a:r>
                        <a:rPr lang="ru-RU" dirty="0" smtClean="0"/>
                        <a:t>Услуги столовой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0.8%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Ксерокопирование</a:t>
                      </a:r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бесприбыльное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Пожертвования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16.82 %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Фонд Чижова</a:t>
                      </a:r>
                    </a:p>
                    <a:p>
                      <a:r>
                        <a:rPr lang="ru-RU" sz="1200" dirty="0" smtClean="0"/>
                        <a:t>Социальные партнеры</a:t>
                      </a:r>
                    </a:p>
                    <a:p>
                      <a:r>
                        <a:rPr lang="ru-RU" sz="1200" dirty="0" smtClean="0"/>
                        <a:t>Оборудование  на развитие специальностей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Гранты, конкурсы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ССТВ – будущий</a:t>
                      </a:r>
                      <a:r>
                        <a:rPr lang="ru-RU" sz="1200" baseline="0" dirty="0" smtClean="0"/>
                        <a:t> доход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Библиотека - будущий</a:t>
                      </a:r>
                      <a:r>
                        <a:rPr lang="ru-RU" sz="1200" baseline="0" dirty="0" smtClean="0"/>
                        <a:t> доход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Фонд Чижова – освоено 85т.р.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566882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Привлеченные средства : фирмой-изготовителем передано оборудование – котел на твердом топливе , студентами смонтирована действующая лабораторная установка для изучения процессов горения, эффективности твердых топлив, регулировки отопительной системы.( лаб.25; май-июнь 2012 г., 112 </a:t>
            </a:r>
            <a:r>
              <a:rPr lang="ru-RU" sz="2000" dirty="0" err="1" smtClean="0"/>
              <a:t>тыс.руб</a:t>
            </a:r>
            <a:r>
              <a:rPr lang="ru-RU" sz="2000" dirty="0" smtClean="0"/>
              <a:t>)</a:t>
            </a:r>
            <a:endParaRPr lang="ru-RU" sz="2000" dirty="0"/>
          </a:p>
        </p:txBody>
      </p:sp>
      <p:pic>
        <p:nvPicPr>
          <p:cNvPr id="4" name="Picture 2" descr="C:\Documents and Settings\director\Мои документы\тто, котел 2012\DSC0669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1002" y="2316855"/>
            <a:ext cx="5581996" cy="41896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расходов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4043362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3286116" y="1397000"/>
          <a:ext cx="4786346" cy="467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Спасибо за внимание!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i="1" dirty="0" smtClean="0"/>
          </a:p>
          <a:p>
            <a:endParaRPr lang="ru-RU" i="1" dirty="0" smtClean="0"/>
          </a:p>
          <a:p>
            <a:endParaRPr lang="ru-RU" i="1" dirty="0" smtClean="0"/>
          </a:p>
          <a:p>
            <a:endParaRPr lang="ru-RU" i="1" dirty="0" smtClean="0"/>
          </a:p>
          <a:p>
            <a:pPr algn="r"/>
            <a:r>
              <a:rPr lang="ru-RU" i="1" dirty="0" smtClean="0"/>
              <a:t>Если </a:t>
            </a:r>
            <a:r>
              <a:rPr lang="ru-RU" i="1" dirty="0" smtClean="0"/>
              <a:t>наш опыт </a:t>
            </a:r>
          </a:p>
          <a:p>
            <a:pPr algn="r">
              <a:buNone/>
            </a:pPr>
            <a:r>
              <a:rPr lang="ru-RU" i="1" dirty="0" smtClean="0"/>
              <a:t>хоть </a:t>
            </a:r>
            <a:r>
              <a:rPr lang="ru-RU" i="1" dirty="0" smtClean="0"/>
              <a:t>немного оказалась Вам </a:t>
            </a:r>
            <a:r>
              <a:rPr lang="ru-RU" i="1" dirty="0" smtClean="0"/>
              <a:t>полезным, </a:t>
            </a:r>
            <a:r>
              <a:rPr lang="ru-RU" i="1" dirty="0" smtClean="0"/>
              <a:t>значит </a:t>
            </a:r>
            <a:r>
              <a:rPr lang="ru-RU" i="1" dirty="0" smtClean="0"/>
              <a:t>время потрачено </a:t>
            </a:r>
            <a:r>
              <a:rPr lang="ru-RU" i="1" dirty="0" smtClean="0"/>
              <a:t>не </a:t>
            </a:r>
            <a:r>
              <a:rPr lang="ru-RU" i="1" dirty="0" smtClean="0"/>
              <a:t>зря !</a:t>
            </a:r>
            <a:endParaRPr lang="ru-RU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внебюджетных доходов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Доход от образовательной деятельности</a:t>
            </a:r>
          </a:p>
          <a:p>
            <a:r>
              <a:rPr lang="ru-RU" dirty="0" smtClean="0"/>
              <a:t>Аренда</a:t>
            </a:r>
          </a:p>
          <a:p>
            <a:r>
              <a:rPr lang="ru-RU" dirty="0" smtClean="0"/>
              <a:t>Прочие доходы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500166" y="4000504"/>
          <a:ext cx="7143800" cy="1960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642942"/>
          </a:xfrm>
        </p:spPr>
        <p:txBody>
          <a:bodyPr>
            <a:noAutofit/>
          </a:bodyPr>
          <a:lstStyle/>
          <a:p>
            <a:r>
              <a:rPr lang="ru-RU" sz="2800" dirty="0" smtClean="0"/>
              <a:t>Структура доходов от образовательной деятельности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/>
          <a:lstStyle/>
          <a:p>
            <a:pPr>
              <a:buNone/>
            </a:pPr>
            <a:r>
              <a:rPr lang="ru-RU" sz="1400" dirty="0" smtClean="0"/>
              <a:t>)</a:t>
            </a:r>
            <a:endParaRPr lang="ru-RU" sz="1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643050"/>
          <a:ext cx="6357982" cy="479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0198"/>
                <a:gridCol w="1059664"/>
                <a:gridCol w="9481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Вид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Подготовка студентов по специальностям СПО на внебюджетной основе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140 чел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Дополнительное образование студентов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 групп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1.23 %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Дополнительное образование взрослого</a:t>
                      </a:r>
                      <a:r>
                        <a:rPr lang="ru-RU" baseline="0" dirty="0" smtClean="0"/>
                        <a:t> населения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600-800 из 10 организаций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49.97%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Спортивные занятия с населением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16 групп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7.5%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Организация культурно-массовых мероприятий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2-3 в месяц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1.6 %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Реализация учебно-методических</a:t>
                      </a:r>
                      <a:r>
                        <a:rPr lang="ru-RU" baseline="0" dirty="0" smtClean="0"/>
                        <a:t> материалов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1.4%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6429388" y="1357298"/>
          <a:ext cx="271461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Подготовка студентов по специальностям СПО на внебюджетной основе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Возможные варианты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Используются в КЭТ 2011-12 </a:t>
                      </a:r>
                      <a:r>
                        <a:rPr lang="ru-RU" dirty="0" err="1" smtClean="0"/>
                        <a:t>у.г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Используются в КЭТ 2012-13 </a:t>
                      </a:r>
                      <a:r>
                        <a:rPr lang="ru-RU" dirty="0" err="1" smtClean="0"/>
                        <a:t>у.г</a:t>
                      </a:r>
                      <a:endParaRPr lang="ru-R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Подготовка студентов-очников по лицензированным специальностям</a:t>
                      </a:r>
                      <a:r>
                        <a:rPr lang="ru-RU" sz="1200" baseline="0" dirty="0" smtClean="0"/>
                        <a:t> СПО  во внебюджетных группах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специальности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Нет набора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Подготовка студентов-очников  в бюджетных группах , принятых сверх КЦП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Студенты – очники с возмещением затрат по договору с предприятиями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студента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Подготовка студентов заочников по лицензированным специальностям</a:t>
                      </a:r>
                      <a:r>
                        <a:rPr lang="ru-RU" sz="1200" baseline="0" dirty="0" smtClean="0"/>
                        <a:t> СПО  во внебюджетных группах</a:t>
                      </a:r>
                      <a:endParaRPr lang="ru-RU" sz="12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специальности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специальности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Дополнительное образование студентов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28813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8982"/>
                <a:gridCol w="1928826"/>
                <a:gridCol w="1714512"/>
                <a:gridCol w="125728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Возможные варианты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Используются в КЭТ 2011-12 </a:t>
                      </a:r>
                      <a:r>
                        <a:rPr lang="ru-RU" sz="1400" dirty="0" err="1" smtClean="0"/>
                        <a:t>у.г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Используются в КЭТ 2012-13 </a:t>
                      </a:r>
                      <a:r>
                        <a:rPr lang="ru-RU" sz="1400" dirty="0" err="1" smtClean="0"/>
                        <a:t>у.г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Получение сопутствующей рабочей профессии</a:t>
                      </a:r>
                      <a:r>
                        <a:rPr lang="ru-RU" baseline="0" dirty="0" smtClean="0"/>
                        <a:t> сверх обязательной по ГОС СПО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Экологи – Лаборант химического анализа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Освоение сопутствующих краткосрочных специализированных курсов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1С-»Склад»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Переподготовка по смежным специальностям СПО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Станционщики</a:t>
                      </a:r>
                      <a:r>
                        <a:rPr lang="ru-RU" sz="1200" baseline="0" dirty="0" smtClean="0"/>
                        <a:t> – «Монтаж и эксплуатация электрооборудования промышленных и гражданских зданий»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Дополнительное образование взрослого населения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106"/>
                <a:gridCol w="1857388"/>
                <a:gridCol w="1785950"/>
                <a:gridCol w="140015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Возможные варианты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Используются в КЭТ 2011-12 </a:t>
                      </a:r>
                      <a:r>
                        <a:rPr lang="ru-RU" sz="1600" dirty="0" err="1" smtClean="0"/>
                        <a:t>у.г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Используются в КЭТ 2012-13 </a:t>
                      </a:r>
                      <a:r>
                        <a:rPr lang="ru-RU" sz="1600" dirty="0" err="1" smtClean="0"/>
                        <a:t>у.г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Повышение квалификации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Периодичность согласно ПУЭ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Переподготовка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Базовое образование не соответствует выполняемым обязанностям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Подготовка по рабочей профессии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Профессии смежные к основной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Однодневные курсы по узкой теме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Реанимационные мероприятия при поражении электрическим током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/>
              <a:t>Дополнительное образование взрослого населения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85938"/>
          <a:ext cx="8229600" cy="478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Спортивные занятия с населением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296"/>
                <a:gridCol w="2357454"/>
                <a:gridCol w="232885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Возможные варианты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Используются в КЭТ 2011-12 </a:t>
                      </a:r>
                      <a:r>
                        <a:rPr lang="ru-RU" sz="1800" dirty="0" err="1" smtClean="0"/>
                        <a:t>у.г</a:t>
                      </a:r>
                      <a:endParaRPr lang="ru-RU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Используются в КЭТ 2012-13 </a:t>
                      </a:r>
                      <a:r>
                        <a:rPr lang="ru-RU" sz="1800" dirty="0" err="1" smtClean="0"/>
                        <a:t>у.г</a:t>
                      </a:r>
                      <a:endParaRPr lang="ru-RU" sz="1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Занятия с группами от предприятий- партнеров по договорам ( 3 организации)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Занятия с группами</a:t>
                      </a:r>
                      <a:r>
                        <a:rPr lang="ru-RU" baseline="0" dirty="0" smtClean="0"/>
                        <a:t>  спортсменов- любителей </a:t>
                      </a:r>
                      <a:r>
                        <a:rPr lang="ru-RU" dirty="0" smtClean="0"/>
                        <a:t>по договорам (13 групп)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Организация культурно-массовых мероприятий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792"/>
                <a:gridCol w="2000264"/>
                <a:gridCol w="2000264"/>
                <a:gridCol w="125728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Возможные варианты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Используются в КЭТ 2011-12 </a:t>
                      </a:r>
                      <a:r>
                        <a:rPr lang="ru-RU" sz="1800" dirty="0" err="1" smtClean="0"/>
                        <a:t>у.г</a:t>
                      </a:r>
                      <a:endParaRPr lang="ru-RU" sz="1800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Используются в КЭТ 2012-13 </a:t>
                      </a:r>
                      <a:r>
                        <a:rPr lang="ru-RU" sz="1800" dirty="0" err="1" smtClean="0"/>
                        <a:t>у.г</a:t>
                      </a:r>
                      <a:endParaRPr lang="ru-RU" sz="1800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Организация промежуточных и итоговых концертов, конкурсов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Конкурс бального танца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Организация учебных семинаров  и спортивных</a:t>
                      </a:r>
                      <a:r>
                        <a:rPr lang="ru-RU" baseline="0" dirty="0" smtClean="0"/>
                        <a:t> соревнований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Шахматный турнир «Кубок Волги»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Муниципалитет xmlns="4a252ca3-5a62-4c1c-90a6-29f4710e47f8" xsi:nil="true"/>
    <_dlc_DocId xmlns="4a252ca3-5a62-4c1c-90a6-29f4710e47f8">AWJJH2MPE6E2-877991195-3</_dlc_DocId>
    <_dlc_DocIdUrl xmlns="4a252ca3-5a62-4c1c-90a6-29f4710e47f8">
      <Url>http://edu-sps.koiro.local/koiro/CROS/fros/KRPO/_layouts/15/DocIdRedir.aspx?ID=AWJJH2MPE6E2-877991195-3</Url>
      <Description>AWJJH2MPE6E2-877991195-3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8A79743403C4846BB8AAC4AF6A05713" ma:contentTypeVersion="49" ma:contentTypeDescription="Создание документа." ma:contentTypeScope="" ma:versionID="17806dd193811fef1be15b4d95865240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e0543cb00616bf6865b25eef16142a79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Муниципалитет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Муниципалитет" ma:index="8" nillable="true" ma:displayName="Муниципалитет" ma:list="{583966a8-86ba-4b4b-b2db-c7518df76d9e}" ma:internalName="_x041c__x0443__x043d__x0438__x0446__x0438__x043f__x0430__x043b__x0438__x0442__x0435__x0442_" ma:showField="Title" ma:web="4a252ca3-5a62-4c1c-90a6-29f4710e47f8">
      <xsd:simpleType>
        <xsd:restriction base="dms:Lookup"/>
      </xsd:simple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D0DF23-5B8D-45AC-9145-23F9AD765722}"/>
</file>

<file path=customXml/itemProps2.xml><?xml version="1.0" encoding="utf-8"?>
<ds:datastoreItem xmlns:ds="http://schemas.openxmlformats.org/officeDocument/2006/customXml" ds:itemID="{32E1B4AD-67CB-4B37-ACE3-A17F420DF9CC}"/>
</file>

<file path=customXml/itemProps3.xml><?xml version="1.0" encoding="utf-8"?>
<ds:datastoreItem xmlns:ds="http://schemas.openxmlformats.org/officeDocument/2006/customXml" ds:itemID="{2852308B-C04D-4B96-B3C2-35BCE94FA7E7}"/>
</file>

<file path=customXml/itemProps4.xml><?xml version="1.0" encoding="utf-8"?>
<ds:datastoreItem xmlns:ds="http://schemas.openxmlformats.org/officeDocument/2006/customXml" ds:itemID="{1236DC03-56A2-4127-8585-5092E6B84C38}"/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780</TotalTime>
  <Words>737</Words>
  <Application>Microsoft Office PowerPoint</Application>
  <PresentationFormat>Экран (4:3)</PresentationFormat>
  <Paragraphs>196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Организация внебюджетной деятельности в образовательном учреждении на примере  ОГБОУ СПО «КЭТ им. Ф.В.Чижова»</vt:lpstr>
      <vt:lpstr>Структура внебюджетных доходов</vt:lpstr>
      <vt:lpstr>Структура доходов от образовательной деятельности</vt:lpstr>
      <vt:lpstr>Подготовка студентов по специальностям СПО на внебюджетной основе  </vt:lpstr>
      <vt:lpstr>Дополнительное образование студентов </vt:lpstr>
      <vt:lpstr>Дополнительное образование взрослого населения</vt:lpstr>
      <vt:lpstr>Дополнительное образование взрослого населения </vt:lpstr>
      <vt:lpstr>Спортивные занятия с населением</vt:lpstr>
      <vt:lpstr>Организация культурно-массовых мероприятий</vt:lpstr>
      <vt:lpstr>Реализация учебно-методических материалов </vt:lpstr>
      <vt:lpstr>Минусы </vt:lpstr>
      <vt:lpstr>Прочие доходы</vt:lpstr>
      <vt:lpstr>Привлеченные средства : фирмой-изготовителем передано оборудование – котел на твердом топливе , студентами смонтирована действующая лабораторная установка для изучения процессов горения, эффективности твердых топлив, регулировки отопительной системы.( лаб.25; май-июнь 2012 г., 112 тыс.руб)</vt:lpstr>
      <vt:lpstr>Структура расходов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внебюджетной деятельности в образовательном учрежднии</dc:title>
  <dc:creator>director</dc:creator>
  <cp:lastModifiedBy>director</cp:lastModifiedBy>
  <cp:revision>64</cp:revision>
  <dcterms:created xsi:type="dcterms:W3CDTF">2012-08-16T05:52:03Z</dcterms:created>
  <dcterms:modified xsi:type="dcterms:W3CDTF">2012-08-23T05:29:12Z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0x010100A8A79743403C4846BB8AAC4AF6A05713</vt:lpwstr>
  </property>
  <property fmtid="{D5CDD505-2E9C-101B-9397-08002B2CF9AE}" pid="3" name="_dlc_DocIdItemGuid">
    <vt:lpwstr>e5fffc2a-35c3-4442-a9e8-db2069819e46</vt:lpwstr>
  </property>
</Properties>
</file>